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PT Sans Narrow"/>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6a9af09c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6a9af09c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6a9af09c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6a9af09c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ca3e23d9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ca3e23d9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ca3e23d93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ca3e23d9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ca3e23d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bca3e23d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ca3e23d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ca3e23d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ca3e23d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ca3e23d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ca3e23d9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ca3e23d9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ca3e23d9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ca3e23d9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ca3e23d9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ca3e23d9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8848593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8848593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68848593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8848593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12.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pormibarrio.uy" TargetMode="External"/><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hyperlink" Target="https://www.kaggle.com/rodrigolaguna/clean-dirty-containers-in-montevide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2.png"/><Relationship Id="rId7" Type="http://schemas.openxmlformats.org/officeDocument/2006/relationships/image" Target="../media/image13.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195450" y="2876875"/>
            <a:ext cx="68403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360"/>
              <a:t>CLASIFICACIÓN DE C</a:t>
            </a:r>
            <a:r>
              <a:rPr lang="es" sz="4360"/>
              <a:t>ONTENEDORES</a:t>
            </a:r>
            <a:r>
              <a:rPr lang="es" sz="4360"/>
              <a:t> DE BASURA EN MAL ESTADO USANDO REDES NEURONALES</a:t>
            </a:r>
            <a:endParaRPr sz="4360"/>
          </a:p>
        </p:txBody>
      </p:sp>
      <p:pic>
        <p:nvPicPr>
          <p:cNvPr id="67" name="Google Shape;67;p13"/>
          <p:cNvPicPr preferRelativeResize="0"/>
          <p:nvPr/>
        </p:nvPicPr>
        <p:blipFill>
          <a:blip r:embed="rId3">
            <a:alphaModFix/>
          </a:blip>
          <a:stretch>
            <a:fillRect/>
          </a:stretch>
        </p:blipFill>
        <p:spPr>
          <a:xfrm>
            <a:off x="152400" y="152400"/>
            <a:ext cx="1365400" cy="624400"/>
          </a:xfrm>
          <a:prstGeom prst="rect">
            <a:avLst/>
          </a:prstGeom>
          <a:noFill/>
          <a:ln>
            <a:noFill/>
          </a:ln>
        </p:spPr>
      </p:pic>
      <p:sp>
        <p:nvSpPr>
          <p:cNvPr id="68" name="Google Shape;68;p13"/>
          <p:cNvSpPr txBox="1"/>
          <p:nvPr/>
        </p:nvSpPr>
        <p:spPr>
          <a:xfrm>
            <a:off x="5515525" y="4372475"/>
            <a:ext cx="2484600" cy="620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a:latin typeface="Open Sans"/>
                <a:ea typeface="Open Sans"/>
                <a:cs typeface="Open Sans"/>
                <a:sym typeface="Open Sans"/>
              </a:rPr>
              <a:t>Juan Ricardo Albarracín</a:t>
            </a:r>
            <a:endParaRPr>
              <a:latin typeface="Open Sans"/>
              <a:ea typeface="Open Sans"/>
              <a:cs typeface="Open Sans"/>
              <a:sym typeface="Open Sans"/>
            </a:endParaRPr>
          </a:p>
          <a:p>
            <a:pPr indent="0" lvl="0" marL="0" rtl="0" algn="r">
              <a:spcBef>
                <a:spcPts val="0"/>
              </a:spcBef>
              <a:spcAft>
                <a:spcPts val="0"/>
              </a:spcAft>
              <a:buNone/>
            </a:pPr>
            <a:r>
              <a:rPr lang="es">
                <a:latin typeface="Open Sans"/>
                <a:ea typeface="Open Sans"/>
                <a:cs typeface="Open Sans"/>
                <a:sym typeface="Open Sans"/>
              </a:rPr>
              <a:t>Christian Alejandro Rengifo</a:t>
            </a:r>
            <a:endParaRPr>
              <a:latin typeface="Open Sans"/>
              <a:ea typeface="Open Sans"/>
              <a:cs typeface="Open Sans"/>
              <a:sym typeface="Open Sans"/>
            </a:endParaRPr>
          </a:p>
        </p:txBody>
      </p:sp>
      <p:pic>
        <p:nvPicPr>
          <p:cNvPr id="69" name="Google Shape;69;p13"/>
          <p:cNvPicPr preferRelativeResize="0"/>
          <p:nvPr/>
        </p:nvPicPr>
        <p:blipFill>
          <a:blip r:embed="rId4">
            <a:alphaModFix/>
          </a:blip>
          <a:stretch>
            <a:fillRect/>
          </a:stretch>
        </p:blipFill>
        <p:spPr>
          <a:xfrm>
            <a:off x="8018375" y="176950"/>
            <a:ext cx="729425" cy="451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257575" y="49063"/>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640"/>
              <a:t>PRUEBAS Y RESULTADOS</a:t>
            </a:r>
            <a:endParaRPr sz="3640"/>
          </a:p>
        </p:txBody>
      </p:sp>
      <p:pic>
        <p:nvPicPr>
          <p:cNvPr id="166" name="Google Shape;166;p22"/>
          <p:cNvPicPr preferRelativeResize="0"/>
          <p:nvPr/>
        </p:nvPicPr>
        <p:blipFill>
          <a:blip r:embed="rId3">
            <a:alphaModFix/>
          </a:blip>
          <a:stretch>
            <a:fillRect/>
          </a:stretch>
        </p:blipFill>
        <p:spPr>
          <a:xfrm>
            <a:off x="372600" y="147175"/>
            <a:ext cx="762571" cy="348725"/>
          </a:xfrm>
          <a:prstGeom prst="rect">
            <a:avLst/>
          </a:prstGeom>
          <a:noFill/>
          <a:ln>
            <a:noFill/>
          </a:ln>
        </p:spPr>
      </p:pic>
      <p:pic>
        <p:nvPicPr>
          <p:cNvPr id="167" name="Google Shape;167;p22"/>
          <p:cNvPicPr preferRelativeResize="0"/>
          <p:nvPr/>
        </p:nvPicPr>
        <p:blipFill>
          <a:blip r:embed="rId4">
            <a:alphaModFix/>
          </a:blip>
          <a:stretch>
            <a:fillRect/>
          </a:stretch>
        </p:blipFill>
        <p:spPr>
          <a:xfrm>
            <a:off x="8018375" y="176950"/>
            <a:ext cx="729425" cy="451625"/>
          </a:xfrm>
          <a:prstGeom prst="rect">
            <a:avLst/>
          </a:prstGeom>
          <a:noFill/>
          <a:ln>
            <a:noFill/>
          </a:ln>
        </p:spPr>
      </p:pic>
      <p:pic>
        <p:nvPicPr>
          <p:cNvPr id="168" name="Google Shape;168;p22"/>
          <p:cNvPicPr preferRelativeResize="0"/>
          <p:nvPr/>
        </p:nvPicPr>
        <p:blipFill>
          <a:blip r:embed="rId5">
            <a:alphaModFix/>
          </a:blip>
          <a:stretch>
            <a:fillRect/>
          </a:stretch>
        </p:blipFill>
        <p:spPr>
          <a:xfrm>
            <a:off x="652950" y="628575"/>
            <a:ext cx="7838100" cy="439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257575" y="49063"/>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640"/>
              <a:t>PRUEBAS Y RESULTADOS</a:t>
            </a:r>
            <a:endParaRPr sz="3640"/>
          </a:p>
        </p:txBody>
      </p:sp>
      <p:pic>
        <p:nvPicPr>
          <p:cNvPr id="174" name="Google Shape;174;p23"/>
          <p:cNvPicPr preferRelativeResize="0"/>
          <p:nvPr/>
        </p:nvPicPr>
        <p:blipFill>
          <a:blip r:embed="rId3">
            <a:alphaModFix/>
          </a:blip>
          <a:stretch>
            <a:fillRect/>
          </a:stretch>
        </p:blipFill>
        <p:spPr>
          <a:xfrm>
            <a:off x="372600" y="147175"/>
            <a:ext cx="762571" cy="348725"/>
          </a:xfrm>
          <a:prstGeom prst="rect">
            <a:avLst/>
          </a:prstGeom>
          <a:noFill/>
          <a:ln>
            <a:noFill/>
          </a:ln>
        </p:spPr>
      </p:pic>
      <p:pic>
        <p:nvPicPr>
          <p:cNvPr id="175" name="Google Shape;175;p23"/>
          <p:cNvPicPr preferRelativeResize="0"/>
          <p:nvPr/>
        </p:nvPicPr>
        <p:blipFill>
          <a:blip r:embed="rId4">
            <a:alphaModFix/>
          </a:blip>
          <a:stretch>
            <a:fillRect/>
          </a:stretch>
        </p:blipFill>
        <p:spPr>
          <a:xfrm>
            <a:off x="8018375" y="176950"/>
            <a:ext cx="729425" cy="451625"/>
          </a:xfrm>
          <a:prstGeom prst="rect">
            <a:avLst/>
          </a:prstGeom>
          <a:noFill/>
          <a:ln>
            <a:noFill/>
          </a:ln>
        </p:spPr>
      </p:pic>
      <p:pic>
        <p:nvPicPr>
          <p:cNvPr id="176" name="Google Shape;176;p23"/>
          <p:cNvPicPr preferRelativeResize="0"/>
          <p:nvPr/>
        </p:nvPicPr>
        <p:blipFill>
          <a:blip r:embed="rId5">
            <a:alphaModFix/>
          </a:blip>
          <a:stretch>
            <a:fillRect/>
          </a:stretch>
        </p:blipFill>
        <p:spPr>
          <a:xfrm>
            <a:off x="609200" y="661725"/>
            <a:ext cx="7817349" cy="434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3640"/>
              <a:t>CONCLUSIONES</a:t>
            </a:r>
            <a:endParaRPr sz="3640"/>
          </a:p>
        </p:txBody>
      </p:sp>
      <p:sp>
        <p:nvSpPr>
          <p:cNvPr id="182" name="Google Shape;182;p24"/>
          <p:cNvSpPr txBox="1"/>
          <p:nvPr>
            <p:ph idx="1" type="body"/>
          </p:nvPr>
        </p:nvSpPr>
        <p:spPr>
          <a:xfrm>
            <a:off x="426750" y="1266325"/>
            <a:ext cx="8073300" cy="3302700"/>
          </a:xfrm>
          <a:prstGeom prst="rect">
            <a:avLst/>
          </a:prstGeom>
        </p:spPr>
        <p:txBody>
          <a:bodyPr anchorCtr="0" anchor="t" bIns="91425" lIns="91425" spcFirstLastPara="1" rIns="91425" wrap="square" tIns="91425">
            <a:normAutofit fontScale="92500" lnSpcReduction="10000"/>
          </a:bodyPr>
          <a:lstStyle/>
          <a:p>
            <a:pPr indent="-334327" lvl="0" marL="457200" rtl="0" algn="just">
              <a:spcBef>
                <a:spcPts val="0"/>
              </a:spcBef>
              <a:spcAft>
                <a:spcPts val="0"/>
              </a:spcAft>
              <a:buSzPct val="100000"/>
              <a:buChar char="●"/>
            </a:pPr>
            <a:r>
              <a:rPr lang="es"/>
              <a:t>Se logró clasificar de manera favorable imágenes de contenedores limpios y en mal estado usando diferentes técnicas y metodologías de Inteligencia Artificial.</a:t>
            </a:r>
            <a:br>
              <a:rPr lang="es"/>
            </a:br>
            <a:endParaRPr/>
          </a:p>
          <a:p>
            <a:pPr indent="-334327" lvl="0" marL="457200" rtl="0" algn="just">
              <a:spcBef>
                <a:spcPts val="0"/>
              </a:spcBef>
              <a:spcAft>
                <a:spcPts val="0"/>
              </a:spcAft>
              <a:buSzPct val="100000"/>
              <a:buChar char="●"/>
            </a:pPr>
            <a:r>
              <a:rPr lang="es"/>
              <a:t>Mediante las pruebas realizadas, se determinó que el modelo con Transfer Learning y Fine </a:t>
            </a:r>
            <a:r>
              <a:rPr lang="es"/>
              <a:t>Tuning</a:t>
            </a:r>
            <a:r>
              <a:rPr lang="es"/>
              <a:t> de la Xception fue el que obtuvo mejores resultados ya que se comportó mejor tanto en las pruebas con el dataset uruguayo como en las realizadas con el dataset Colombiano. Esto quiere decir que se logró eliminar en gran medida la generalización del problema de Uruguay </a:t>
            </a:r>
            <a:r>
              <a:rPr lang="es"/>
              <a:t>trasladandolo </a:t>
            </a:r>
            <a:r>
              <a:rPr lang="es"/>
              <a:t>al contexto colombiano.</a:t>
            </a:r>
            <a:endParaRPr/>
          </a:p>
          <a:p>
            <a:pPr indent="0" lvl="0" marL="457200" rtl="0" algn="l">
              <a:spcBef>
                <a:spcPts val="1200"/>
              </a:spcBef>
              <a:spcAft>
                <a:spcPts val="1200"/>
              </a:spcAft>
              <a:buNone/>
            </a:pPr>
            <a:r>
              <a:t/>
            </a:r>
            <a:endParaRPr/>
          </a:p>
        </p:txBody>
      </p:sp>
      <p:pic>
        <p:nvPicPr>
          <p:cNvPr id="183" name="Google Shape;183;p24"/>
          <p:cNvPicPr preferRelativeResize="0"/>
          <p:nvPr/>
        </p:nvPicPr>
        <p:blipFill>
          <a:blip r:embed="rId3">
            <a:alphaModFix/>
          </a:blip>
          <a:stretch>
            <a:fillRect/>
          </a:stretch>
        </p:blipFill>
        <p:spPr>
          <a:xfrm>
            <a:off x="311700" y="4620675"/>
            <a:ext cx="762571" cy="348725"/>
          </a:xfrm>
          <a:prstGeom prst="rect">
            <a:avLst/>
          </a:prstGeom>
          <a:noFill/>
          <a:ln>
            <a:noFill/>
          </a:ln>
        </p:spPr>
      </p:pic>
      <p:pic>
        <p:nvPicPr>
          <p:cNvPr id="184" name="Google Shape;184;p24"/>
          <p:cNvPicPr preferRelativeResize="0"/>
          <p:nvPr/>
        </p:nvPicPr>
        <p:blipFill>
          <a:blip r:embed="rId4">
            <a:alphaModFix/>
          </a:blip>
          <a:stretch>
            <a:fillRect/>
          </a:stretch>
        </p:blipFill>
        <p:spPr>
          <a:xfrm>
            <a:off x="8018375" y="176950"/>
            <a:ext cx="729425" cy="451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5"/>
          <p:cNvPicPr preferRelativeResize="0"/>
          <p:nvPr/>
        </p:nvPicPr>
        <p:blipFill>
          <a:blip r:embed="rId3">
            <a:alphaModFix/>
          </a:blip>
          <a:stretch>
            <a:fillRect/>
          </a:stretch>
        </p:blipFill>
        <p:spPr>
          <a:xfrm>
            <a:off x="1522875" y="928625"/>
            <a:ext cx="5951151" cy="2962450"/>
          </a:xfrm>
          <a:prstGeom prst="rect">
            <a:avLst/>
          </a:prstGeom>
          <a:noFill/>
          <a:ln>
            <a:noFill/>
          </a:ln>
        </p:spPr>
      </p:pic>
      <p:pic>
        <p:nvPicPr>
          <p:cNvPr id="190" name="Google Shape;190;p25"/>
          <p:cNvPicPr preferRelativeResize="0"/>
          <p:nvPr/>
        </p:nvPicPr>
        <p:blipFill>
          <a:blip r:embed="rId4">
            <a:alphaModFix/>
          </a:blip>
          <a:stretch>
            <a:fillRect/>
          </a:stretch>
        </p:blipFill>
        <p:spPr>
          <a:xfrm>
            <a:off x="311700" y="4620675"/>
            <a:ext cx="762571" cy="348725"/>
          </a:xfrm>
          <a:prstGeom prst="rect">
            <a:avLst/>
          </a:prstGeom>
          <a:noFill/>
          <a:ln>
            <a:noFill/>
          </a:ln>
        </p:spPr>
      </p:pic>
      <p:pic>
        <p:nvPicPr>
          <p:cNvPr id="191" name="Google Shape;191;p25"/>
          <p:cNvPicPr preferRelativeResize="0"/>
          <p:nvPr/>
        </p:nvPicPr>
        <p:blipFill>
          <a:blip r:embed="rId5">
            <a:alphaModFix/>
          </a:blip>
          <a:stretch>
            <a:fillRect/>
          </a:stretch>
        </p:blipFill>
        <p:spPr>
          <a:xfrm>
            <a:off x="8018375" y="176950"/>
            <a:ext cx="729425" cy="451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521500" y="4585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3640"/>
              <a:t>MOTIVACIÓN</a:t>
            </a:r>
            <a:endParaRPr sz="3640"/>
          </a:p>
        </p:txBody>
      </p:sp>
      <p:sp>
        <p:nvSpPr>
          <p:cNvPr id="75" name="Google Shape;75;p14"/>
          <p:cNvSpPr txBox="1"/>
          <p:nvPr>
            <p:ph idx="1" type="body"/>
          </p:nvPr>
        </p:nvSpPr>
        <p:spPr>
          <a:xfrm>
            <a:off x="386100" y="1688625"/>
            <a:ext cx="4185900" cy="20505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1200"/>
              </a:spcAft>
              <a:buNone/>
            </a:pPr>
            <a:r>
              <a:rPr lang="es"/>
              <a:t>La acumulación de basura en espacios públicos alrededor de los contenedores destinados para su depósito, además del mal aspecto que genera, es altamente </a:t>
            </a:r>
            <a:r>
              <a:rPr lang="es"/>
              <a:t>contaminante</a:t>
            </a:r>
            <a:r>
              <a:rPr lang="es"/>
              <a:t>, antihigiénico y da lugar a que animales callejeros o carroñeros rompan las bolsas y saquen los desechos de su interior.</a:t>
            </a:r>
            <a:endParaRPr/>
          </a:p>
        </p:txBody>
      </p:sp>
      <p:pic>
        <p:nvPicPr>
          <p:cNvPr id="76" name="Google Shape;76;p14"/>
          <p:cNvPicPr preferRelativeResize="0"/>
          <p:nvPr/>
        </p:nvPicPr>
        <p:blipFill>
          <a:blip r:embed="rId3">
            <a:alphaModFix/>
          </a:blip>
          <a:stretch>
            <a:fillRect/>
          </a:stretch>
        </p:blipFill>
        <p:spPr>
          <a:xfrm>
            <a:off x="4907450" y="1134775"/>
            <a:ext cx="3264874" cy="1723100"/>
          </a:xfrm>
          <a:prstGeom prst="rect">
            <a:avLst/>
          </a:prstGeom>
          <a:noFill/>
          <a:ln>
            <a:noFill/>
          </a:ln>
        </p:spPr>
      </p:pic>
      <p:pic>
        <p:nvPicPr>
          <p:cNvPr id="77" name="Google Shape;77;p14"/>
          <p:cNvPicPr preferRelativeResize="0"/>
          <p:nvPr/>
        </p:nvPicPr>
        <p:blipFill>
          <a:blip r:embed="rId4">
            <a:alphaModFix/>
          </a:blip>
          <a:stretch>
            <a:fillRect/>
          </a:stretch>
        </p:blipFill>
        <p:spPr>
          <a:xfrm>
            <a:off x="311700" y="4620675"/>
            <a:ext cx="762571" cy="348725"/>
          </a:xfrm>
          <a:prstGeom prst="rect">
            <a:avLst/>
          </a:prstGeom>
          <a:noFill/>
          <a:ln>
            <a:noFill/>
          </a:ln>
        </p:spPr>
      </p:pic>
      <p:pic>
        <p:nvPicPr>
          <p:cNvPr id="78" name="Google Shape;78;p14"/>
          <p:cNvPicPr preferRelativeResize="0"/>
          <p:nvPr/>
        </p:nvPicPr>
        <p:blipFill>
          <a:blip r:embed="rId5">
            <a:alphaModFix/>
          </a:blip>
          <a:stretch>
            <a:fillRect/>
          </a:stretch>
        </p:blipFill>
        <p:spPr>
          <a:xfrm>
            <a:off x="4907450" y="3135374"/>
            <a:ext cx="3264875" cy="1653325"/>
          </a:xfrm>
          <a:prstGeom prst="rect">
            <a:avLst/>
          </a:prstGeom>
          <a:noFill/>
          <a:ln>
            <a:noFill/>
          </a:ln>
        </p:spPr>
      </p:pic>
      <p:pic>
        <p:nvPicPr>
          <p:cNvPr id="79" name="Google Shape;79;p14"/>
          <p:cNvPicPr preferRelativeResize="0"/>
          <p:nvPr/>
        </p:nvPicPr>
        <p:blipFill>
          <a:blip r:embed="rId6">
            <a:alphaModFix/>
          </a:blip>
          <a:stretch>
            <a:fillRect/>
          </a:stretch>
        </p:blipFill>
        <p:spPr>
          <a:xfrm>
            <a:off x="8018375" y="176950"/>
            <a:ext cx="729425" cy="451625"/>
          </a:xfrm>
          <a:prstGeom prst="rect">
            <a:avLst/>
          </a:prstGeom>
          <a:noFill/>
          <a:ln>
            <a:noFill/>
          </a:ln>
        </p:spPr>
      </p:pic>
      <p:sp>
        <p:nvSpPr>
          <p:cNvPr id="80" name="Google Shape;80;p14"/>
          <p:cNvSpPr/>
          <p:nvPr/>
        </p:nvSpPr>
        <p:spPr>
          <a:xfrm>
            <a:off x="6449300" y="2941125"/>
            <a:ext cx="162300" cy="1332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361225"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640"/>
              <a:t>OBJETIVO</a:t>
            </a:r>
            <a:endParaRPr sz="3640"/>
          </a:p>
        </p:txBody>
      </p:sp>
      <p:sp>
        <p:nvSpPr>
          <p:cNvPr id="86" name="Google Shape;86;p15"/>
          <p:cNvSpPr txBox="1"/>
          <p:nvPr>
            <p:ph idx="1" type="body"/>
          </p:nvPr>
        </p:nvSpPr>
        <p:spPr>
          <a:xfrm>
            <a:off x="4572000" y="2095450"/>
            <a:ext cx="4260300" cy="18078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500"/>
              <a:t>Identificar de manera autónoma aquellos contenedores que se encuentran en mal estado, con el fin de generar una alerta ciudadana para que se contemple colocar contenedores faltantes y/o recoger los desechos ya acumulados.</a:t>
            </a:r>
            <a:endParaRPr sz="1500"/>
          </a:p>
        </p:txBody>
      </p:sp>
      <p:pic>
        <p:nvPicPr>
          <p:cNvPr id="87" name="Google Shape;87;p15"/>
          <p:cNvPicPr preferRelativeResize="0"/>
          <p:nvPr/>
        </p:nvPicPr>
        <p:blipFill rotWithShape="1">
          <a:blip r:embed="rId3">
            <a:alphaModFix/>
          </a:blip>
          <a:srcRect b="6978" l="12498" r="5432" t="1320"/>
          <a:stretch/>
        </p:blipFill>
        <p:spPr>
          <a:xfrm>
            <a:off x="361225" y="2037350"/>
            <a:ext cx="1871275" cy="2042450"/>
          </a:xfrm>
          <a:prstGeom prst="rect">
            <a:avLst/>
          </a:prstGeom>
          <a:noFill/>
          <a:ln>
            <a:noFill/>
          </a:ln>
        </p:spPr>
      </p:pic>
      <p:pic>
        <p:nvPicPr>
          <p:cNvPr id="88" name="Google Shape;88;p15"/>
          <p:cNvPicPr preferRelativeResize="0"/>
          <p:nvPr/>
        </p:nvPicPr>
        <p:blipFill rotWithShape="1">
          <a:blip r:embed="rId4">
            <a:alphaModFix/>
          </a:blip>
          <a:srcRect b="3747" l="0" r="0" t="14599"/>
          <a:stretch/>
        </p:blipFill>
        <p:spPr>
          <a:xfrm>
            <a:off x="2464188" y="2037350"/>
            <a:ext cx="1876124" cy="2042450"/>
          </a:xfrm>
          <a:prstGeom prst="rect">
            <a:avLst/>
          </a:prstGeom>
          <a:noFill/>
          <a:ln>
            <a:noFill/>
          </a:ln>
        </p:spPr>
      </p:pic>
      <p:pic>
        <p:nvPicPr>
          <p:cNvPr id="89" name="Google Shape;89;p15"/>
          <p:cNvPicPr preferRelativeResize="0"/>
          <p:nvPr/>
        </p:nvPicPr>
        <p:blipFill rotWithShape="1">
          <a:blip r:embed="rId5">
            <a:alphaModFix/>
          </a:blip>
          <a:srcRect b="55754" l="0" r="0" t="15668"/>
          <a:stretch/>
        </p:blipFill>
        <p:spPr>
          <a:xfrm>
            <a:off x="692475" y="1717150"/>
            <a:ext cx="1323716" cy="378300"/>
          </a:xfrm>
          <a:prstGeom prst="rect">
            <a:avLst/>
          </a:prstGeom>
          <a:noFill/>
          <a:ln>
            <a:noFill/>
          </a:ln>
        </p:spPr>
      </p:pic>
      <p:pic>
        <p:nvPicPr>
          <p:cNvPr id="90" name="Google Shape;90;p15"/>
          <p:cNvPicPr preferRelativeResize="0"/>
          <p:nvPr/>
        </p:nvPicPr>
        <p:blipFill rotWithShape="1">
          <a:blip r:embed="rId6">
            <a:alphaModFix/>
          </a:blip>
          <a:srcRect b="16432" l="0" r="0" t="55922"/>
          <a:stretch/>
        </p:blipFill>
        <p:spPr>
          <a:xfrm>
            <a:off x="2718050" y="1717150"/>
            <a:ext cx="1368400" cy="351350"/>
          </a:xfrm>
          <a:prstGeom prst="rect">
            <a:avLst/>
          </a:prstGeom>
          <a:noFill/>
          <a:ln>
            <a:noFill/>
          </a:ln>
        </p:spPr>
      </p:pic>
      <p:pic>
        <p:nvPicPr>
          <p:cNvPr id="91" name="Google Shape;91;p15"/>
          <p:cNvPicPr preferRelativeResize="0"/>
          <p:nvPr/>
        </p:nvPicPr>
        <p:blipFill>
          <a:blip r:embed="rId7">
            <a:alphaModFix/>
          </a:blip>
          <a:stretch>
            <a:fillRect/>
          </a:stretch>
        </p:blipFill>
        <p:spPr>
          <a:xfrm>
            <a:off x="311700" y="4620675"/>
            <a:ext cx="762571" cy="348725"/>
          </a:xfrm>
          <a:prstGeom prst="rect">
            <a:avLst/>
          </a:prstGeom>
          <a:noFill/>
          <a:ln>
            <a:noFill/>
          </a:ln>
        </p:spPr>
      </p:pic>
      <p:pic>
        <p:nvPicPr>
          <p:cNvPr id="92" name="Google Shape;92;p15"/>
          <p:cNvPicPr preferRelativeResize="0"/>
          <p:nvPr/>
        </p:nvPicPr>
        <p:blipFill>
          <a:blip r:embed="rId8">
            <a:alphaModFix/>
          </a:blip>
          <a:stretch>
            <a:fillRect/>
          </a:stretch>
        </p:blipFill>
        <p:spPr>
          <a:xfrm>
            <a:off x="8018375" y="176950"/>
            <a:ext cx="729425" cy="451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42675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3640"/>
              <a:t>DATASET </a:t>
            </a:r>
            <a:endParaRPr sz="3640"/>
          </a:p>
        </p:txBody>
      </p:sp>
      <p:sp>
        <p:nvSpPr>
          <p:cNvPr id="98" name="Google Shape;98;p16"/>
          <p:cNvSpPr txBox="1"/>
          <p:nvPr>
            <p:ph idx="1" type="body"/>
          </p:nvPr>
        </p:nvSpPr>
        <p:spPr>
          <a:xfrm>
            <a:off x="426750" y="1273100"/>
            <a:ext cx="3522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600"/>
              <a:t>Conjunto de datos con imágenes de contenedores de basura en Montevideo (UY), tomadas de:</a:t>
            </a:r>
            <a:endParaRPr sz="1600"/>
          </a:p>
          <a:p>
            <a:pPr indent="-330200" lvl="0" marL="457200" rtl="0" algn="just">
              <a:spcBef>
                <a:spcPts val="1200"/>
              </a:spcBef>
              <a:spcAft>
                <a:spcPts val="0"/>
              </a:spcAft>
              <a:buSzPts val="1600"/>
              <a:buChar char="●"/>
            </a:pPr>
            <a:r>
              <a:rPr lang="es" sz="1600"/>
              <a:t>Google Street View.</a:t>
            </a:r>
            <a:endParaRPr sz="1600"/>
          </a:p>
          <a:p>
            <a:pPr indent="-330200" lvl="0" marL="457200" rtl="0" algn="just">
              <a:spcBef>
                <a:spcPts val="0"/>
              </a:spcBef>
              <a:spcAft>
                <a:spcPts val="0"/>
              </a:spcAft>
              <a:buSzPts val="1600"/>
              <a:buChar char="●"/>
            </a:pPr>
            <a:r>
              <a:rPr lang="es" sz="1600"/>
              <a:t>Facebook, Twitter, otros.</a:t>
            </a:r>
            <a:endParaRPr sz="1600"/>
          </a:p>
          <a:p>
            <a:pPr indent="-330200" lvl="0" marL="457200" rtl="0" algn="just">
              <a:spcBef>
                <a:spcPts val="0"/>
              </a:spcBef>
              <a:spcAft>
                <a:spcPts val="0"/>
              </a:spcAft>
              <a:buSzPts val="1600"/>
              <a:buChar char="●"/>
            </a:pPr>
            <a:r>
              <a:rPr lang="es" sz="1600" u="sng">
                <a:solidFill>
                  <a:schemeClr val="hlink"/>
                </a:solidFill>
                <a:hlinkClick r:id="rId3"/>
              </a:rPr>
              <a:t>www.pormibarrio.uy</a:t>
            </a:r>
            <a:endParaRPr sz="1600"/>
          </a:p>
          <a:p>
            <a:pPr indent="-330200" lvl="0" marL="457200" rtl="0" algn="just">
              <a:spcBef>
                <a:spcPts val="0"/>
              </a:spcBef>
              <a:spcAft>
                <a:spcPts val="0"/>
              </a:spcAft>
              <a:buSzPts val="1600"/>
              <a:buChar char="●"/>
            </a:pPr>
            <a:r>
              <a:rPr lang="es" sz="1600"/>
              <a:t>Fotos aportadas por distintas personas.</a:t>
            </a:r>
            <a:endParaRPr sz="1600"/>
          </a:p>
          <a:p>
            <a:pPr indent="0" lvl="0" marL="0" rtl="0" algn="l">
              <a:spcBef>
                <a:spcPts val="1200"/>
              </a:spcBef>
              <a:spcAft>
                <a:spcPts val="1200"/>
              </a:spcAft>
              <a:buNone/>
            </a:pPr>
            <a:r>
              <a:t/>
            </a:r>
            <a:endParaRPr/>
          </a:p>
        </p:txBody>
      </p:sp>
      <p:pic>
        <p:nvPicPr>
          <p:cNvPr id="99" name="Google Shape;99;p16"/>
          <p:cNvPicPr preferRelativeResize="0"/>
          <p:nvPr/>
        </p:nvPicPr>
        <p:blipFill>
          <a:blip r:embed="rId4">
            <a:alphaModFix/>
          </a:blip>
          <a:stretch>
            <a:fillRect/>
          </a:stretch>
        </p:blipFill>
        <p:spPr>
          <a:xfrm>
            <a:off x="311700" y="4620675"/>
            <a:ext cx="762571" cy="348725"/>
          </a:xfrm>
          <a:prstGeom prst="rect">
            <a:avLst/>
          </a:prstGeom>
          <a:noFill/>
          <a:ln>
            <a:noFill/>
          </a:ln>
        </p:spPr>
      </p:pic>
      <p:grpSp>
        <p:nvGrpSpPr>
          <p:cNvPr id="100" name="Google Shape;100;p16"/>
          <p:cNvGrpSpPr/>
          <p:nvPr/>
        </p:nvGrpSpPr>
        <p:grpSpPr>
          <a:xfrm>
            <a:off x="4486600" y="779050"/>
            <a:ext cx="4419351" cy="3691576"/>
            <a:chOff x="4486600" y="779050"/>
            <a:chExt cx="4419351" cy="3691576"/>
          </a:xfrm>
        </p:grpSpPr>
        <p:pic>
          <p:nvPicPr>
            <p:cNvPr id="101" name="Google Shape;101;p16"/>
            <p:cNvPicPr preferRelativeResize="0"/>
            <p:nvPr/>
          </p:nvPicPr>
          <p:blipFill rotWithShape="1">
            <a:blip r:embed="rId5">
              <a:alphaModFix/>
            </a:blip>
            <a:srcRect b="0" l="33576" r="0" t="0"/>
            <a:stretch/>
          </p:blipFill>
          <p:spPr>
            <a:xfrm>
              <a:off x="6665825" y="779050"/>
              <a:ext cx="2240126" cy="3691576"/>
            </a:xfrm>
            <a:prstGeom prst="rect">
              <a:avLst/>
            </a:prstGeom>
            <a:noFill/>
            <a:ln>
              <a:noFill/>
            </a:ln>
          </p:spPr>
        </p:pic>
        <p:pic>
          <p:nvPicPr>
            <p:cNvPr id="102" name="Google Shape;102;p16"/>
            <p:cNvPicPr preferRelativeResize="0"/>
            <p:nvPr/>
          </p:nvPicPr>
          <p:blipFill>
            <a:blip r:embed="rId6">
              <a:alphaModFix/>
            </a:blip>
            <a:stretch>
              <a:fillRect/>
            </a:stretch>
          </p:blipFill>
          <p:spPr>
            <a:xfrm>
              <a:off x="4486600" y="779050"/>
              <a:ext cx="2240125" cy="3691575"/>
            </a:xfrm>
            <a:prstGeom prst="rect">
              <a:avLst/>
            </a:prstGeom>
            <a:noFill/>
            <a:ln>
              <a:noFill/>
            </a:ln>
          </p:spPr>
        </p:pic>
      </p:grpSp>
      <p:sp>
        <p:nvSpPr>
          <p:cNvPr id="103" name="Google Shape;103;p16"/>
          <p:cNvSpPr txBox="1"/>
          <p:nvPr/>
        </p:nvSpPr>
        <p:spPr>
          <a:xfrm>
            <a:off x="4683600" y="4502538"/>
            <a:ext cx="4148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latin typeface="Open Sans"/>
                <a:ea typeface="Open Sans"/>
                <a:cs typeface="Open Sans"/>
                <a:sym typeface="Open Sans"/>
              </a:rPr>
              <a:t>3004 imágenes (2403 train - 601 test)</a:t>
            </a:r>
            <a:endParaRPr sz="1300">
              <a:latin typeface="Open Sans"/>
              <a:ea typeface="Open Sans"/>
              <a:cs typeface="Open Sans"/>
              <a:sym typeface="Open Sans"/>
            </a:endParaRPr>
          </a:p>
          <a:p>
            <a:pPr indent="0" lvl="0" marL="0" rtl="0" algn="r">
              <a:spcBef>
                <a:spcPts val="0"/>
              </a:spcBef>
              <a:spcAft>
                <a:spcPts val="0"/>
              </a:spcAft>
              <a:buNone/>
            </a:pPr>
            <a:r>
              <a:rPr lang="es" sz="1300">
                <a:latin typeface="Open Sans"/>
                <a:ea typeface="Open Sans"/>
                <a:cs typeface="Open Sans"/>
                <a:sym typeface="Open Sans"/>
              </a:rPr>
              <a:t>100x100 </a:t>
            </a:r>
            <a:r>
              <a:rPr lang="es" sz="1300">
                <a:latin typeface="Open Sans"/>
                <a:ea typeface="Open Sans"/>
                <a:cs typeface="Open Sans"/>
                <a:sym typeface="Open Sans"/>
              </a:rPr>
              <a:t>pixels</a:t>
            </a:r>
            <a:endParaRPr sz="1300">
              <a:latin typeface="Open Sans"/>
              <a:ea typeface="Open Sans"/>
              <a:cs typeface="Open Sans"/>
              <a:sym typeface="Open Sans"/>
            </a:endParaRPr>
          </a:p>
        </p:txBody>
      </p:sp>
      <p:pic>
        <p:nvPicPr>
          <p:cNvPr id="104" name="Google Shape;104;p16"/>
          <p:cNvPicPr preferRelativeResize="0"/>
          <p:nvPr/>
        </p:nvPicPr>
        <p:blipFill>
          <a:blip r:embed="rId7">
            <a:alphaModFix/>
          </a:blip>
          <a:stretch>
            <a:fillRect/>
          </a:stretch>
        </p:blipFill>
        <p:spPr>
          <a:xfrm>
            <a:off x="8018375" y="176950"/>
            <a:ext cx="729425" cy="451625"/>
          </a:xfrm>
          <a:prstGeom prst="rect">
            <a:avLst/>
          </a:prstGeom>
          <a:noFill/>
          <a:ln>
            <a:noFill/>
          </a:ln>
        </p:spPr>
      </p:pic>
      <p:sp>
        <p:nvSpPr>
          <p:cNvPr id="105" name="Google Shape;105;p16"/>
          <p:cNvSpPr txBox="1"/>
          <p:nvPr/>
        </p:nvSpPr>
        <p:spPr>
          <a:xfrm>
            <a:off x="5087500" y="589800"/>
            <a:ext cx="3660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u="sng">
                <a:latin typeface="Roboto"/>
                <a:ea typeface="Roboto"/>
                <a:cs typeface="Roboto"/>
                <a:sym typeface="Roboto"/>
                <a:hlinkClick r:id="rId8"/>
              </a:rPr>
              <a:t>https://www.kaggle.com/rodrigolaguna/clean-dirty-containers-in-montevideo</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7"/>
          <p:cNvPicPr preferRelativeResize="0"/>
          <p:nvPr/>
        </p:nvPicPr>
        <p:blipFill>
          <a:blip r:embed="rId3">
            <a:alphaModFix/>
          </a:blip>
          <a:stretch>
            <a:fillRect/>
          </a:stretch>
        </p:blipFill>
        <p:spPr>
          <a:xfrm>
            <a:off x="311700" y="4620675"/>
            <a:ext cx="762571" cy="348725"/>
          </a:xfrm>
          <a:prstGeom prst="rect">
            <a:avLst/>
          </a:prstGeom>
          <a:noFill/>
          <a:ln>
            <a:noFill/>
          </a:ln>
        </p:spPr>
      </p:pic>
      <p:pic>
        <p:nvPicPr>
          <p:cNvPr id="111" name="Google Shape;111;p17"/>
          <p:cNvPicPr preferRelativeResize="0"/>
          <p:nvPr/>
        </p:nvPicPr>
        <p:blipFill>
          <a:blip r:embed="rId4">
            <a:alphaModFix/>
          </a:blip>
          <a:stretch>
            <a:fillRect/>
          </a:stretch>
        </p:blipFill>
        <p:spPr>
          <a:xfrm>
            <a:off x="8018375" y="176950"/>
            <a:ext cx="729425" cy="451625"/>
          </a:xfrm>
          <a:prstGeom prst="rect">
            <a:avLst/>
          </a:prstGeom>
          <a:noFill/>
          <a:ln>
            <a:noFill/>
          </a:ln>
        </p:spPr>
      </p:pic>
      <p:sp>
        <p:nvSpPr>
          <p:cNvPr id="112" name="Google Shape;112;p17"/>
          <p:cNvSpPr txBox="1"/>
          <p:nvPr>
            <p:ph type="title"/>
          </p:nvPr>
        </p:nvSpPr>
        <p:spPr>
          <a:xfrm>
            <a:off x="392925" y="33037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640"/>
              <a:t>DATA AUGMENTATION  </a:t>
            </a:r>
            <a:endParaRPr sz="3640"/>
          </a:p>
        </p:txBody>
      </p:sp>
      <p:grpSp>
        <p:nvGrpSpPr>
          <p:cNvPr id="113" name="Google Shape;113;p17"/>
          <p:cNvGrpSpPr/>
          <p:nvPr/>
        </p:nvGrpSpPr>
        <p:grpSpPr>
          <a:xfrm>
            <a:off x="678525" y="1037775"/>
            <a:ext cx="3266750" cy="3337075"/>
            <a:chOff x="4813600" y="1037775"/>
            <a:chExt cx="3266750" cy="3337075"/>
          </a:xfrm>
        </p:grpSpPr>
        <p:pic>
          <p:nvPicPr>
            <p:cNvPr id="114" name="Google Shape;114;p17"/>
            <p:cNvPicPr preferRelativeResize="0"/>
            <p:nvPr/>
          </p:nvPicPr>
          <p:blipFill>
            <a:blip r:embed="rId5">
              <a:alphaModFix/>
            </a:blip>
            <a:stretch>
              <a:fillRect/>
            </a:stretch>
          </p:blipFill>
          <p:spPr>
            <a:xfrm>
              <a:off x="4813600" y="1037775"/>
              <a:ext cx="3266750" cy="2234325"/>
            </a:xfrm>
            <a:prstGeom prst="rect">
              <a:avLst/>
            </a:prstGeom>
            <a:noFill/>
            <a:ln>
              <a:noFill/>
            </a:ln>
          </p:spPr>
        </p:pic>
        <p:pic>
          <p:nvPicPr>
            <p:cNvPr id="115" name="Google Shape;115;p17"/>
            <p:cNvPicPr preferRelativeResize="0"/>
            <p:nvPr/>
          </p:nvPicPr>
          <p:blipFill>
            <a:blip r:embed="rId6">
              <a:alphaModFix/>
            </a:blip>
            <a:stretch>
              <a:fillRect/>
            </a:stretch>
          </p:blipFill>
          <p:spPr>
            <a:xfrm>
              <a:off x="4852100" y="3272100"/>
              <a:ext cx="3228250" cy="1102750"/>
            </a:xfrm>
            <a:prstGeom prst="rect">
              <a:avLst/>
            </a:prstGeom>
            <a:noFill/>
            <a:ln>
              <a:noFill/>
            </a:ln>
          </p:spPr>
        </p:pic>
      </p:grpSp>
      <p:sp>
        <p:nvSpPr>
          <p:cNvPr id="116" name="Google Shape;116;p17"/>
          <p:cNvSpPr txBox="1"/>
          <p:nvPr/>
        </p:nvSpPr>
        <p:spPr>
          <a:xfrm>
            <a:off x="4709975" y="1387725"/>
            <a:ext cx="3810300" cy="2932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Open Sans"/>
                <a:ea typeface="Open Sans"/>
                <a:cs typeface="Open Sans"/>
                <a:sym typeface="Open Sans"/>
              </a:rPr>
              <a:t>Aumentamos nuestro dataset de imágenes con:</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s">
                <a:latin typeface="Open Sans"/>
                <a:ea typeface="Open Sans"/>
                <a:cs typeface="Open Sans"/>
                <a:sym typeface="Open Sans"/>
              </a:rPr>
              <a:t>Imágenes de contenedores de basura limpios y en mal estado en ciudades Colombianas recolectadas por nosotros.</a:t>
            </a:r>
            <a:br>
              <a:rPr lang="es">
                <a:latin typeface="Open Sans"/>
                <a:ea typeface="Open Sans"/>
                <a:cs typeface="Open Sans"/>
                <a:sym typeface="Open Sans"/>
              </a:rPr>
            </a:br>
            <a:endParaRPr sz="1050">
              <a:solidFill>
                <a:srgbClr val="D4D4D4"/>
              </a:solidFill>
              <a:highlight>
                <a:srgbClr val="1E1E1E"/>
              </a:highlight>
              <a:latin typeface="Courier New"/>
              <a:ea typeface="Courier New"/>
              <a:cs typeface="Courier New"/>
              <a:sym typeface="Courier New"/>
            </a:endParaRPr>
          </a:p>
          <a:p>
            <a:pPr indent="-317500" lvl="0" marL="457200" rtl="0" algn="just">
              <a:spcBef>
                <a:spcPts val="0"/>
              </a:spcBef>
              <a:spcAft>
                <a:spcPts val="0"/>
              </a:spcAft>
              <a:buSzPts val="1400"/>
              <a:buFont typeface="Open Sans"/>
              <a:buChar char="●"/>
            </a:pPr>
            <a:r>
              <a:rPr lang="es">
                <a:latin typeface="Open Sans"/>
                <a:ea typeface="Open Sans"/>
                <a:cs typeface="Open Sans"/>
                <a:sym typeface="Open Sans"/>
              </a:rPr>
              <a:t>ImageDataGenerator de Keras</a:t>
            </a:r>
            <a:endParaRPr>
              <a:latin typeface="Open Sans"/>
              <a:ea typeface="Open Sans"/>
              <a:cs typeface="Open Sans"/>
              <a:sym typeface="Open Sans"/>
            </a:endParaRPr>
          </a:p>
          <a:p>
            <a:pPr indent="457200" lvl="0" marL="0" rtl="0" algn="just">
              <a:spcBef>
                <a:spcPts val="0"/>
              </a:spcBef>
              <a:spcAft>
                <a:spcPts val="0"/>
              </a:spcAft>
              <a:buNone/>
            </a:pPr>
            <a:r>
              <a:rPr lang="es">
                <a:latin typeface="Open Sans"/>
                <a:ea typeface="Open Sans"/>
                <a:cs typeface="Open Sans"/>
                <a:sym typeface="Open Sans"/>
              </a:rPr>
              <a:t>(zoom=0.1, </a:t>
            </a:r>
            <a:endParaRPr>
              <a:latin typeface="Open Sans"/>
              <a:ea typeface="Open Sans"/>
              <a:cs typeface="Open Sans"/>
              <a:sym typeface="Open Sans"/>
            </a:endParaRPr>
          </a:p>
          <a:p>
            <a:pPr indent="457200" lvl="0" marL="0" rtl="0" algn="just">
              <a:spcBef>
                <a:spcPts val="0"/>
              </a:spcBef>
              <a:spcAft>
                <a:spcPts val="0"/>
              </a:spcAft>
              <a:buNone/>
            </a:pPr>
            <a:r>
              <a:rPr lang="es">
                <a:latin typeface="Open Sans"/>
                <a:ea typeface="Open Sans"/>
                <a:cs typeface="Open Sans"/>
                <a:sym typeface="Open Sans"/>
              </a:rPr>
              <a:t>rotation=10°, </a:t>
            </a:r>
            <a:endParaRPr>
              <a:latin typeface="Open Sans"/>
              <a:ea typeface="Open Sans"/>
              <a:cs typeface="Open Sans"/>
              <a:sym typeface="Open Sans"/>
            </a:endParaRPr>
          </a:p>
          <a:p>
            <a:pPr indent="457200" lvl="0" marL="0" rtl="0" algn="just">
              <a:spcBef>
                <a:spcPts val="0"/>
              </a:spcBef>
              <a:spcAft>
                <a:spcPts val="0"/>
              </a:spcAft>
              <a:buNone/>
            </a:pPr>
            <a:r>
              <a:rPr lang="es">
                <a:latin typeface="Open Sans"/>
                <a:ea typeface="Open Sans"/>
                <a:cs typeface="Open Sans"/>
                <a:sym typeface="Open Sans"/>
              </a:rPr>
              <a:t>horizontal flip=True,</a:t>
            </a:r>
            <a:endParaRPr>
              <a:latin typeface="Open Sans"/>
              <a:ea typeface="Open Sans"/>
              <a:cs typeface="Open Sans"/>
              <a:sym typeface="Open Sans"/>
            </a:endParaRPr>
          </a:p>
          <a:p>
            <a:pPr indent="457200" lvl="0" marL="0" rtl="0" algn="just">
              <a:spcBef>
                <a:spcPts val="0"/>
              </a:spcBef>
              <a:spcAft>
                <a:spcPts val="0"/>
              </a:spcAft>
              <a:buNone/>
            </a:pPr>
            <a:r>
              <a:rPr lang="es">
                <a:latin typeface="Open Sans"/>
                <a:ea typeface="Open Sans"/>
                <a:cs typeface="Open Sans"/>
                <a:sym typeface="Open Sans"/>
              </a:rPr>
              <a:t>width-height shift = 0.1)</a:t>
            </a:r>
            <a:endParaRPr>
              <a:latin typeface="Open Sans"/>
              <a:ea typeface="Open Sans"/>
              <a:cs typeface="Open Sans"/>
              <a:sym typeface="Open Sans"/>
            </a:endParaRPr>
          </a:p>
          <a:p>
            <a:pPr indent="0" lvl="0" marL="0" rtl="0" algn="just">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311700" y="20815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640"/>
              <a:t>Convolutional Neural Network </a:t>
            </a:r>
            <a:r>
              <a:rPr lang="es" sz="3640"/>
              <a:t>CNN</a:t>
            </a:r>
            <a:endParaRPr sz="3640"/>
          </a:p>
        </p:txBody>
      </p:sp>
      <p:pic>
        <p:nvPicPr>
          <p:cNvPr id="122" name="Google Shape;122;p18"/>
          <p:cNvPicPr preferRelativeResize="0"/>
          <p:nvPr/>
        </p:nvPicPr>
        <p:blipFill>
          <a:blip r:embed="rId3">
            <a:alphaModFix/>
          </a:blip>
          <a:stretch>
            <a:fillRect/>
          </a:stretch>
        </p:blipFill>
        <p:spPr>
          <a:xfrm>
            <a:off x="311700" y="4620675"/>
            <a:ext cx="762571" cy="348725"/>
          </a:xfrm>
          <a:prstGeom prst="rect">
            <a:avLst/>
          </a:prstGeom>
          <a:noFill/>
          <a:ln>
            <a:noFill/>
          </a:ln>
        </p:spPr>
      </p:pic>
      <p:pic>
        <p:nvPicPr>
          <p:cNvPr id="123" name="Google Shape;123;p18"/>
          <p:cNvPicPr preferRelativeResize="0"/>
          <p:nvPr/>
        </p:nvPicPr>
        <p:blipFill>
          <a:blip r:embed="rId4">
            <a:alphaModFix/>
          </a:blip>
          <a:stretch>
            <a:fillRect/>
          </a:stretch>
        </p:blipFill>
        <p:spPr>
          <a:xfrm>
            <a:off x="8018375" y="176950"/>
            <a:ext cx="729425" cy="451625"/>
          </a:xfrm>
          <a:prstGeom prst="rect">
            <a:avLst/>
          </a:prstGeom>
          <a:noFill/>
          <a:ln>
            <a:noFill/>
          </a:ln>
        </p:spPr>
      </p:pic>
      <p:pic>
        <p:nvPicPr>
          <p:cNvPr id="124" name="Google Shape;124;p18"/>
          <p:cNvPicPr preferRelativeResize="0"/>
          <p:nvPr/>
        </p:nvPicPr>
        <p:blipFill>
          <a:blip r:embed="rId5">
            <a:alphaModFix/>
          </a:blip>
          <a:stretch>
            <a:fillRect/>
          </a:stretch>
        </p:blipFill>
        <p:spPr>
          <a:xfrm>
            <a:off x="929100" y="850474"/>
            <a:ext cx="7163999" cy="2392700"/>
          </a:xfrm>
          <a:prstGeom prst="rect">
            <a:avLst/>
          </a:prstGeom>
          <a:noFill/>
          <a:ln>
            <a:noFill/>
          </a:ln>
        </p:spPr>
      </p:pic>
      <p:sp>
        <p:nvSpPr>
          <p:cNvPr id="125" name="Google Shape;125;p18"/>
          <p:cNvSpPr txBox="1"/>
          <p:nvPr/>
        </p:nvSpPr>
        <p:spPr>
          <a:xfrm>
            <a:off x="960600" y="3658525"/>
            <a:ext cx="74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26" name="Google Shape;126;p18"/>
          <p:cNvPicPr preferRelativeResize="0"/>
          <p:nvPr/>
        </p:nvPicPr>
        <p:blipFill rotWithShape="1">
          <a:blip r:embed="rId6">
            <a:alphaModFix/>
          </a:blip>
          <a:srcRect b="0" l="0" r="25076" t="0"/>
          <a:stretch/>
        </p:blipFill>
        <p:spPr>
          <a:xfrm>
            <a:off x="1128388" y="3204100"/>
            <a:ext cx="2277201" cy="1527425"/>
          </a:xfrm>
          <a:prstGeom prst="rect">
            <a:avLst/>
          </a:prstGeom>
          <a:noFill/>
          <a:ln>
            <a:noFill/>
          </a:ln>
          <a:effectLst>
            <a:outerShdw blurRad="57150" rotWithShape="0" algn="bl" dir="5400000" dist="19050">
              <a:srgbClr val="000000">
                <a:alpha val="50000"/>
              </a:srgbClr>
            </a:outerShdw>
          </a:effectLst>
        </p:spPr>
      </p:pic>
      <p:pic>
        <p:nvPicPr>
          <p:cNvPr id="127" name="Google Shape;127;p18"/>
          <p:cNvPicPr preferRelativeResize="0"/>
          <p:nvPr/>
        </p:nvPicPr>
        <p:blipFill>
          <a:blip r:embed="rId7">
            <a:alphaModFix/>
          </a:blip>
          <a:stretch>
            <a:fillRect/>
          </a:stretch>
        </p:blipFill>
        <p:spPr>
          <a:xfrm>
            <a:off x="3451413" y="3838550"/>
            <a:ext cx="238253" cy="181825"/>
          </a:xfrm>
          <a:prstGeom prst="rect">
            <a:avLst/>
          </a:prstGeom>
          <a:noFill/>
          <a:ln>
            <a:noFill/>
          </a:ln>
        </p:spPr>
      </p:pic>
      <p:pic>
        <p:nvPicPr>
          <p:cNvPr id="128" name="Google Shape;128;p18"/>
          <p:cNvPicPr preferRelativeResize="0"/>
          <p:nvPr/>
        </p:nvPicPr>
        <p:blipFill>
          <a:blip r:embed="rId7">
            <a:alphaModFix/>
          </a:blip>
          <a:stretch>
            <a:fillRect/>
          </a:stretch>
        </p:blipFill>
        <p:spPr>
          <a:xfrm>
            <a:off x="5286688" y="3838550"/>
            <a:ext cx="238253" cy="181825"/>
          </a:xfrm>
          <a:prstGeom prst="rect">
            <a:avLst/>
          </a:prstGeom>
          <a:noFill/>
          <a:ln>
            <a:noFill/>
          </a:ln>
        </p:spPr>
      </p:pic>
      <p:pic>
        <p:nvPicPr>
          <p:cNvPr id="129" name="Google Shape;129;p18"/>
          <p:cNvPicPr preferRelativeResize="0"/>
          <p:nvPr/>
        </p:nvPicPr>
        <p:blipFill>
          <a:blip r:embed="rId8">
            <a:alphaModFix/>
          </a:blip>
          <a:stretch>
            <a:fillRect/>
          </a:stretch>
        </p:blipFill>
        <p:spPr>
          <a:xfrm>
            <a:off x="3693650" y="3876897"/>
            <a:ext cx="1551192" cy="181825"/>
          </a:xfrm>
          <a:prstGeom prst="rect">
            <a:avLst/>
          </a:prstGeom>
          <a:noFill/>
          <a:ln>
            <a:noFill/>
          </a:ln>
          <a:effectLst>
            <a:outerShdw blurRad="57150" rotWithShape="0" algn="bl" dir="5400000" dist="19050">
              <a:srgbClr val="000000">
                <a:alpha val="50000"/>
              </a:srgbClr>
            </a:outerShdw>
          </a:effectLst>
        </p:spPr>
      </p:pic>
      <p:pic>
        <p:nvPicPr>
          <p:cNvPr id="130" name="Google Shape;130;p18"/>
          <p:cNvPicPr preferRelativeResize="0"/>
          <p:nvPr/>
        </p:nvPicPr>
        <p:blipFill>
          <a:blip r:embed="rId9">
            <a:alphaModFix/>
          </a:blip>
          <a:stretch>
            <a:fillRect/>
          </a:stretch>
        </p:blipFill>
        <p:spPr>
          <a:xfrm>
            <a:off x="5532900" y="3755100"/>
            <a:ext cx="2054924" cy="348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640"/>
              <a:t>TRANSFER LEARNING</a:t>
            </a:r>
            <a:endParaRPr sz="3640"/>
          </a:p>
        </p:txBody>
      </p:sp>
      <p:pic>
        <p:nvPicPr>
          <p:cNvPr id="136" name="Google Shape;136;p19"/>
          <p:cNvPicPr preferRelativeResize="0"/>
          <p:nvPr/>
        </p:nvPicPr>
        <p:blipFill>
          <a:blip r:embed="rId3">
            <a:alphaModFix/>
          </a:blip>
          <a:stretch>
            <a:fillRect/>
          </a:stretch>
        </p:blipFill>
        <p:spPr>
          <a:xfrm>
            <a:off x="311700" y="4620675"/>
            <a:ext cx="762571" cy="348725"/>
          </a:xfrm>
          <a:prstGeom prst="rect">
            <a:avLst/>
          </a:prstGeom>
          <a:noFill/>
          <a:ln>
            <a:noFill/>
          </a:ln>
        </p:spPr>
      </p:pic>
      <p:pic>
        <p:nvPicPr>
          <p:cNvPr id="137" name="Google Shape;137;p19"/>
          <p:cNvPicPr preferRelativeResize="0"/>
          <p:nvPr/>
        </p:nvPicPr>
        <p:blipFill>
          <a:blip r:embed="rId4">
            <a:alphaModFix/>
          </a:blip>
          <a:stretch>
            <a:fillRect/>
          </a:stretch>
        </p:blipFill>
        <p:spPr>
          <a:xfrm>
            <a:off x="8018375" y="176950"/>
            <a:ext cx="729425" cy="451625"/>
          </a:xfrm>
          <a:prstGeom prst="rect">
            <a:avLst/>
          </a:prstGeom>
          <a:noFill/>
          <a:ln>
            <a:noFill/>
          </a:ln>
        </p:spPr>
      </p:pic>
      <p:sp>
        <p:nvSpPr>
          <p:cNvPr id="138" name="Google Shape;138;p19"/>
          <p:cNvSpPr/>
          <p:nvPr/>
        </p:nvSpPr>
        <p:spPr>
          <a:xfrm>
            <a:off x="709100" y="1248300"/>
            <a:ext cx="2560945" cy="3777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FD30F"/>
                </a:solidFill>
                <a:latin typeface="Arial"/>
              </a:rPr>
              <a:t>MobileNetV2</a:t>
            </a:r>
          </a:p>
        </p:txBody>
      </p:sp>
      <p:pic>
        <p:nvPicPr>
          <p:cNvPr id="139" name="Google Shape;139;p19"/>
          <p:cNvPicPr preferRelativeResize="0"/>
          <p:nvPr/>
        </p:nvPicPr>
        <p:blipFill rotWithShape="1">
          <a:blip r:embed="rId5">
            <a:alphaModFix/>
          </a:blip>
          <a:srcRect b="9033" l="0" r="0" t="0"/>
          <a:stretch/>
        </p:blipFill>
        <p:spPr>
          <a:xfrm>
            <a:off x="661700" y="2001774"/>
            <a:ext cx="4200799" cy="1704125"/>
          </a:xfrm>
          <a:prstGeom prst="rect">
            <a:avLst/>
          </a:prstGeom>
          <a:noFill/>
          <a:ln>
            <a:noFill/>
          </a:ln>
        </p:spPr>
      </p:pic>
      <p:sp>
        <p:nvSpPr>
          <p:cNvPr id="140" name="Google Shape;140;p19"/>
          <p:cNvSpPr txBox="1"/>
          <p:nvPr/>
        </p:nvSpPr>
        <p:spPr>
          <a:xfrm>
            <a:off x="6286900" y="1743225"/>
            <a:ext cx="19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Fine </a:t>
            </a:r>
            <a:r>
              <a:rPr b="1" lang="es">
                <a:latin typeface="Open Sans"/>
                <a:ea typeface="Open Sans"/>
                <a:cs typeface="Open Sans"/>
                <a:sym typeface="Open Sans"/>
              </a:rPr>
              <a:t>Tuning</a:t>
            </a:r>
            <a:endParaRPr b="1">
              <a:latin typeface="Open Sans"/>
              <a:ea typeface="Open Sans"/>
              <a:cs typeface="Open Sans"/>
              <a:sym typeface="Open Sans"/>
            </a:endParaRPr>
          </a:p>
        </p:txBody>
      </p:sp>
      <p:pic>
        <p:nvPicPr>
          <p:cNvPr id="141" name="Google Shape;141;p19"/>
          <p:cNvPicPr preferRelativeResize="0"/>
          <p:nvPr/>
        </p:nvPicPr>
        <p:blipFill>
          <a:blip r:embed="rId6">
            <a:alphaModFix/>
          </a:blip>
          <a:stretch>
            <a:fillRect/>
          </a:stretch>
        </p:blipFill>
        <p:spPr>
          <a:xfrm>
            <a:off x="5904475" y="2100213"/>
            <a:ext cx="1981200" cy="167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640"/>
              <a:t>TRANSFER LEARNING</a:t>
            </a:r>
            <a:endParaRPr sz="3640"/>
          </a:p>
        </p:txBody>
      </p:sp>
      <p:pic>
        <p:nvPicPr>
          <p:cNvPr id="147" name="Google Shape;147;p20"/>
          <p:cNvPicPr preferRelativeResize="0"/>
          <p:nvPr/>
        </p:nvPicPr>
        <p:blipFill>
          <a:blip r:embed="rId3">
            <a:alphaModFix/>
          </a:blip>
          <a:stretch>
            <a:fillRect/>
          </a:stretch>
        </p:blipFill>
        <p:spPr>
          <a:xfrm>
            <a:off x="311700" y="4620675"/>
            <a:ext cx="762571" cy="348725"/>
          </a:xfrm>
          <a:prstGeom prst="rect">
            <a:avLst/>
          </a:prstGeom>
          <a:noFill/>
          <a:ln>
            <a:noFill/>
          </a:ln>
        </p:spPr>
      </p:pic>
      <p:pic>
        <p:nvPicPr>
          <p:cNvPr id="148" name="Google Shape;148;p20"/>
          <p:cNvPicPr preferRelativeResize="0"/>
          <p:nvPr/>
        </p:nvPicPr>
        <p:blipFill>
          <a:blip r:embed="rId4">
            <a:alphaModFix/>
          </a:blip>
          <a:stretch>
            <a:fillRect/>
          </a:stretch>
        </p:blipFill>
        <p:spPr>
          <a:xfrm>
            <a:off x="8018375" y="176950"/>
            <a:ext cx="729425" cy="451625"/>
          </a:xfrm>
          <a:prstGeom prst="rect">
            <a:avLst/>
          </a:prstGeom>
          <a:noFill/>
          <a:ln>
            <a:noFill/>
          </a:ln>
        </p:spPr>
      </p:pic>
      <p:sp>
        <p:nvSpPr>
          <p:cNvPr id="149" name="Google Shape;149;p20"/>
          <p:cNvSpPr txBox="1"/>
          <p:nvPr/>
        </p:nvSpPr>
        <p:spPr>
          <a:xfrm>
            <a:off x="6286900" y="1743225"/>
            <a:ext cx="19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Fine Tuning</a:t>
            </a:r>
            <a:endParaRPr b="1">
              <a:latin typeface="Open Sans"/>
              <a:ea typeface="Open Sans"/>
              <a:cs typeface="Open Sans"/>
              <a:sym typeface="Open Sans"/>
            </a:endParaRPr>
          </a:p>
        </p:txBody>
      </p:sp>
      <p:pic>
        <p:nvPicPr>
          <p:cNvPr id="150" name="Google Shape;150;p20"/>
          <p:cNvPicPr preferRelativeResize="0"/>
          <p:nvPr/>
        </p:nvPicPr>
        <p:blipFill>
          <a:blip r:embed="rId5">
            <a:alphaModFix/>
          </a:blip>
          <a:stretch>
            <a:fillRect/>
          </a:stretch>
        </p:blipFill>
        <p:spPr>
          <a:xfrm>
            <a:off x="5904475" y="2100213"/>
            <a:ext cx="1981200" cy="1676400"/>
          </a:xfrm>
          <a:prstGeom prst="rect">
            <a:avLst/>
          </a:prstGeom>
          <a:noFill/>
          <a:ln>
            <a:noFill/>
          </a:ln>
        </p:spPr>
      </p:pic>
      <p:sp>
        <p:nvSpPr>
          <p:cNvPr id="151" name="Google Shape;151;p20"/>
          <p:cNvSpPr/>
          <p:nvPr/>
        </p:nvSpPr>
        <p:spPr>
          <a:xfrm>
            <a:off x="661700" y="1269800"/>
            <a:ext cx="1746640" cy="47341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FD30F"/>
                </a:solidFill>
                <a:latin typeface="Arial"/>
              </a:rPr>
              <a:t>Xception</a:t>
            </a:r>
          </a:p>
        </p:txBody>
      </p:sp>
      <p:pic>
        <p:nvPicPr>
          <p:cNvPr id="152" name="Google Shape;152;p20"/>
          <p:cNvPicPr preferRelativeResize="0"/>
          <p:nvPr/>
        </p:nvPicPr>
        <p:blipFill rotWithShape="1">
          <a:blip r:embed="rId6">
            <a:alphaModFix/>
          </a:blip>
          <a:srcRect b="8466" l="0" r="0" t="0"/>
          <a:stretch/>
        </p:blipFill>
        <p:spPr>
          <a:xfrm>
            <a:off x="661700" y="1999725"/>
            <a:ext cx="4767375" cy="192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257575" y="49063"/>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640"/>
              <a:t>PRUEBAS Y RESULTADOS</a:t>
            </a:r>
            <a:endParaRPr sz="3640"/>
          </a:p>
        </p:txBody>
      </p:sp>
      <p:pic>
        <p:nvPicPr>
          <p:cNvPr id="158" name="Google Shape;158;p21"/>
          <p:cNvPicPr preferRelativeResize="0"/>
          <p:nvPr/>
        </p:nvPicPr>
        <p:blipFill>
          <a:blip r:embed="rId3">
            <a:alphaModFix/>
          </a:blip>
          <a:stretch>
            <a:fillRect/>
          </a:stretch>
        </p:blipFill>
        <p:spPr>
          <a:xfrm>
            <a:off x="372600" y="147175"/>
            <a:ext cx="762571" cy="348725"/>
          </a:xfrm>
          <a:prstGeom prst="rect">
            <a:avLst/>
          </a:prstGeom>
          <a:noFill/>
          <a:ln>
            <a:noFill/>
          </a:ln>
        </p:spPr>
      </p:pic>
      <p:pic>
        <p:nvPicPr>
          <p:cNvPr id="159" name="Google Shape;159;p21"/>
          <p:cNvPicPr preferRelativeResize="0"/>
          <p:nvPr/>
        </p:nvPicPr>
        <p:blipFill>
          <a:blip r:embed="rId4">
            <a:alphaModFix/>
          </a:blip>
          <a:stretch>
            <a:fillRect/>
          </a:stretch>
        </p:blipFill>
        <p:spPr>
          <a:xfrm>
            <a:off x="8018375" y="176950"/>
            <a:ext cx="729425" cy="451625"/>
          </a:xfrm>
          <a:prstGeom prst="rect">
            <a:avLst/>
          </a:prstGeom>
          <a:noFill/>
          <a:ln>
            <a:noFill/>
          </a:ln>
        </p:spPr>
      </p:pic>
      <p:pic>
        <p:nvPicPr>
          <p:cNvPr id="160" name="Google Shape;160;p21"/>
          <p:cNvPicPr preferRelativeResize="0"/>
          <p:nvPr/>
        </p:nvPicPr>
        <p:blipFill>
          <a:blip r:embed="rId5">
            <a:alphaModFix/>
          </a:blip>
          <a:stretch>
            <a:fillRect/>
          </a:stretch>
        </p:blipFill>
        <p:spPr>
          <a:xfrm>
            <a:off x="575300" y="628576"/>
            <a:ext cx="7885151" cy="4367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